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787640" y="5236464"/>
            <a:ext cx="1232916" cy="611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22504" y="214884"/>
            <a:ext cx="1578864" cy="783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825814"/>
            <a:ext cx="9143999" cy="10295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52191" y="564007"/>
            <a:ext cx="3039617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73733"/>
            <a:ext cx="8072119" cy="3184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2583256"/>
            <a:ext cx="5146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 </a:t>
            </a:r>
            <a:r>
              <a:rPr spc="-20" dirty="0"/>
              <a:t>to </a:t>
            </a:r>
            <a:r>
              <a:rPr spc="-40" dirty="0"/>
              <a:t>IT-ITeS</a:t>
            </a:r>
            <a:r>
              <a:rPr spc="20" dirty="0"/>
              <a:t> </a:t>
            </a:r>
            <a:r>
              <a:rPr spc="-10" dirty="0"/>
              <a:t>Industry</a:t>
            </a:r>
          </a:p>
        </p:txBody>
      </p:sp>
      <p:sp>
        <p:nvSpPr>
          <p:cNvPr id="3" name="object 3"/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68573" y="3823106"/>
            <a:ext cx="3009900" cy="94106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sz="2500" spc="-5" dirty="0">
                <a:latin typeface="Carlito"/>
                <a:cs typeface="Carlito"/>
              </a:rPr>
              <a:t>Class IX , Ch-1( IT</a:t>
            </a:r>
            <a:r>
              <a:rPr sz="2500" spc="-45" dirty="0">
                <a:latin typeface="Carlito"/>
                <a:cs typeface="Carlito"/>
              </a:rPr>
              <a:t> </a:t>
            </a:r>
            <a:r>
              <a:rPr sz="2500" spc="-10" dirty="0">
                <a:latin typeface="Carlito"/>
                <a:cs typeface="Carlito"/>
              </a:rPr>
              <a:t>#402)</a:t>
            </a:r>
            <a:endParaRPr sz="25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2500" spc="-15" dirty="0">
                <a:latin typeface="Carlito"/>
                <a:cs typeface="Carlito"/>
              </a:rPr>
              <a:t>Period</a:t>
            </a:r>
            <a:r>
              <a:rPr sz="2500" spc="-5" dirty="0">
                <a:latin typeface="Carlito"/>
                <a:cs typeface="Carlito"/>
              </a:rPr>
              <a:t> 2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492543"/>
            <a:ext cx="9143999" cy="1362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2561" y="488061"/>
            <a:ext cx="32004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Carlito"/>
                <a:cs typeface="Carlito"/>
              </a:rPr>
              <a:t>BPM </a:t>
            </a:r>
            <a:r>
              <a:rPr sz="2800" b="1" spc="-10" dirty="0">
                <a:latin typeface="Carlito"/>
                <a:cs typeface="Carlito"/>
              </a:rPr>
              <a:t>industry </a:t>
            </a:r>
            <a:r>
              <a:rPr sz="2800" b="1" spc="-5" dirty="0">
                <a:latin typeface="Carlito"/>
                <a:cs typeface="Carlito"/>
              </a:rPr>
              <a:t>in</a:t>
            </a:r>
            <a:r>
              <a:rPr sz="2800" b="1" spc="-10" dirty="0">
                <a:latin typeface="Carlito"/>
                <a:cs typeface="Carlito"/>
              </a:rPr>
              <a:t> </a:t>
            </a:r>
            <a:r>
              <a:rPr sz="2800" b="1" spc="-5" dirty="0">
                <a:latin typeface="Carlito"/>
                <a:cs typeface="Carlito"/>
              </a:rPr>
              <a:t>India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7978775" cy="3457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ts val="1964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BPM (Business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Process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Management) industry has been fueling</a:t>
            </a:r>
            <a:r>
              <a:rPr sz="1800" spc="1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India’s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ts val="1770"/>
              </a:lnSpc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growth.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addition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contributing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towards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country’s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Gross Domestic</a:t>
            </a:r>
            <a:r>
              <a:rPr sz="1800" spc="22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Product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ts val="1970"/>
              </a:lnSpc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(GDP)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</a:t>
            </a:r>
            <a:r>
              <a:rPr sz="1800" spc="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exports.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</a:pPr>
            <a:endParaRPr sz="2600">
              <a:latin typeface="Carlito"/>
              <a:cs typeface="Carlito"/>
            </a:endParaRPr>
          </a:p>
          <a:p>
            <a:pPr marL="355600" marR="610235" indent="-343535">
              <a:lnSpc>
                <a:spcPct val="82000"/>
              </a:lnSpc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growth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BPM industry has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India with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wide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range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economic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social benefits which includes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creating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employment,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raising  income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levels,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promoting</a:t>
            </a:r>
            <a:r>
              <a:rPr sz="1800" spc="4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exports.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Arial"/>
              <a:buChar char="•"/>
            </a:pPr>
            <a:endParaRPr sz="2600">
              <a:latin typeface="Carlito"/>
              <a:cs typeface="Carlito"/>
            </a:endParaRPr>
          </a:p>
          <a:p>
            <a:pPr marL="355600" marR="14604" indent="-343535">
              <a:lnSpc>
                <a:spcPts val="176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has placed India 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world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map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with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image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technologically advanced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knowledge-based</a:t>
            </a:r>
            <a:r>
              <a:rPr sz="1800" spc="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economy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21F1F"/>
              </a:buClr>
              <a:buFont typeface="Arial"/>
              <a:buChar char="•"/>
            </a:pPr>
            <a:endParaRPr sz="1800">
              <a:latin typeface="Carlito"/>
              <a:cs typeface="Carlito"/>
            </a:endParaRPr>
          </a:p>
          <a:p>
            <a:pPr marL="355600" indent="-343535">
              <a:lnSpc>
                <a:spcPts val="197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IT-BPM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industry has almost doubled 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terms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revenue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contribution</a:t>
            </a:r>
            <a:r>
              <a:rPr sz="1800" spc="1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ts val="1970"/>
              </a:lnSpc>
            </a:pP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India’s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GDP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over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last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decade</a:t>
            </a:r>
            <a:r>
              <a:rPr sz="1800" spc="7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(2008–18).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F1626435-7932-04C9-F426-7D7B9B66C13E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4732" y="564007"/>
            <a:ext cx="503301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5" dirty="0"/>
              <a:t>ADVANTAGES </a:t>
            </a:r>
            <a:r>
              <a:rPr spc="-5" dirty="0"/>
              <a:t>OF </a:t>
            </a:r>
            <a:r>
              <a:rPr dirty="0"/>
              <a:t>BPO</a:t>
            </a:r>
            <a:r>
              <a:rPr spc="60" dirty="0"/>
              <a:t> </a:t>
            </a:r>
            <a:r>
              <a:rPr spc="-15" dirty="0"/>
              <a:t>SERVICE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7885430" cy="297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ts val="1964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BPO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 Industry is doing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exceptionally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in India because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</a:t>
            </a:r>
            <a:r>
              <a:rPr sz="1800" spc="1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following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ts val="1964"/>
              </a:lnSpc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advantages: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Carlito"/>
              <a:cs typeface="Carlito"/>
            </a:endParaRPr>
          </a:p>
          <a:p>
            <a:pPr marL="355600" marR="162560" indent="-343535">
              <a:lnSpc>
                <a:spcPct val="819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(a)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BPO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providers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India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invest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hi-tech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hardware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software to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deliver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best 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services.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follow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quality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checks to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ensure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error free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exceptional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service.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21F1F"/>
              </a:buClr>
              <a:buFont typeface="Arial"/>
              <a:buChar char="•"/>
            </a:pPr>
            <a:endParaRPr sz="1900">
              <a:latin typeface="Carlito"/>
              <a:cs typeface="Carlito"/>
            </a:endParaRPr>
          </a:p>
          <a:p>
            <a:pPr marL="355600" marR="281940" indent="-343535">
              <a:lnSpc>
                <a:spcPts val="178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(b) Government of India is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encouraging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BPO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Industry in India by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providing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necessary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infrastructure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logistical</a:t>
            </a:r>
            <a:r>
              <a:rPr sz="1800" spc="6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support.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221F1F"/>
              </a:buClr>
              <a:buFont typeface="Arial"/>
              <a:buChar char="•"/>
            </a:pPr>
            <a:endParaRPr sz="1600">
              <a:latin typeface="Carlito"/>
              <a:cs typeface="Carlito"/>
            </a:endParaRPr>
          </a:p>
          <a:p>
            <a:pPr marL="355600" indent="-343535">
              <a:lnSpc>
                <a:spcPts val="196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(c)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BPO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Industry in India is highly developed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capable of delivering</a:t>
            </a:r>
            <a:r>
              <a:rPr sz="1800" spc="1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numerous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ts val="1960"/>
              </a:lnSpc>
            </a:pP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types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BPO services 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exceptional</a:t>
            </a:r>
            <a:r>
              <a:rPr sz="1800" spc="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221F1F"/>
                </a:solidFill>
                <a:latin typeface="Carlito"/>
                <a:cs typeface="Carlito"/>
              </a:rPr>
              <a:t>quality.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95ABBA5E-7358-3F9F-BA43-1D1B18031D09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19325" y="597535"/>
            <a:ext cx="47047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5" dirty="0">
                <a:solidFill>
                  <a:srgbClr val="F05820"/>
                </a:solidFill>
              </a:rPr>
              <a:t>Structure </a:t>
            </a:r>
            <a:r>
              <a:rPr sz="2800" spc="-5" dirty="0">
                <a:solidFill>
                  <a:srgbClr val="F05820"/>
                </a:solidFill>
              </a:rPr>
              <a:t>of the </a:t>
            </a:r>
            <a:r>
              <a:rPr sz="2800" dirty="0">
                <a:solidFill>
                  <a:srgbClr val="F05820"/>
                </a:solidFill>
              </a:rPr>
              <a:t>IT-BPM</a:t>
            </a:r>
            <a:r>
              <a:rPr sz="2800" spc="65" dirty="0">
                <a:solidFill>
                  <a:srgbClr val="F05820"/>
                </a:solidFill>
              </a:rPr>
              <a:t> </a:t>
            </a:r>
            <a:r>
              <a:rPr sz="2800" spc="-15" dirty="0">
                <a:solidFill>
                  <a:srgbClr val="F05820"/>
                </a:solidFill>
              </a:rPr>
              <a:t>industry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7750809" cy="3224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64"/>
              </a:lnSpc>
              <a:spcBef>
                <a:spcPts val="100"/>
              </a:spcBef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within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IT-BPM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industry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categorised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along the</a:t>
            </a:r>
            <a:r>
              <a:rPr sz="1800" spc="9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following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ts val="1920"/>
              </a:lnSpc>
            </a:pP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parameters:</a:t>
            </a:r>
            <a:endParaRPr sz="1800" dirty="0">
              <a:latin typeface="Carlito"/>
              <a:cs typeface="Carlito"/>
            </a:endParaRPr>
          </a:p>
          <a:p>
            <a:pPr marL="297815" indent="-285750">
              <a:lnSpc>
                <a:spcPts val="2120"/>
              </a:lnSpc>
              <a:buFont typeface="Arial" panose="020B0604020202020204" pitchFamily="34" charset="0"/>
              <a:buChar char="•"/>
              <a:tabLst>
                <a:tab pos="1784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Sector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is</a:t>
            </a:r>
            <a:r>
              <a:rPr sz="18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serving</a:t>
            </a:r>
            <a:endParaRPr sz="1800" dirty="0">
              <a:latin typeface="Carlito"/>
              <a:cs typeface="Carlito"/>
            </a:endParaRPr>
          </a:p>
          <a:p>
            <a:pPr marL="285750" indent="-285750">
              <a:lnSpc>
                <a:spcPct val="100000"/>
              </a:lnSpc>
              <a:spcBef>
                <a:spcPts val="25"/>
              </a:spcBef>
              <a:buClr>
                <a:srgbClr val="221F1F"/>
              </a:buClr>
              <a:buFont typeface="Arial" panose="020B0604020202020204" pitchFamily="34" charset="0"/>
              <a:buChar char="•"/>
            </a:pPr>
            <a:endParaRPr sz="1600" dirty="0">
              <a:latin typeface="Carlito"/>
              <a:cs typeface="Carlito"/>
            </a:endParaRPr>
          </a:p>
          <a:p>
            <a:pPr marL="349885" indent="-285750">
              <a:lnSpc>
                <a:spcPts val="212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sz="1800" spc="-25" dirty="0">
                <a:solidFill>
                  <a:srgbClr val="221F1F"/>
                </a:solidFill>
                <a:latin typeface="Carlito"/>
                <a:cs typeface="Carlito"/>
              </a:rPr>
              <a:t>Type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range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offering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</a:t>
            </a:r>
            <a:r>
              <a:rPr sz="18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provides</a:t>
            </a:r>
            <a:endParaRPr sz="1800" dirty="0">
              <a:latin typeface="Carlito"/>
              <a:cs typeface="Carlito"/>
            </a:endParaRPr>
          </a:p>
          <a:p>
            <a:pPr marL="297815" indent="-285750">
              <a:lnSpc>
                <a:spcPts val="2120"/>
              </a:lnSpc>
              <a:buFont typeface="Arial" panose="020B0604020202020204" pitchFamily="34" charset="0"/>
              <a:buChar char="•"/>
              <a:tabLst>
                <a:tab pos="17843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Geographic spread of</a:t>
            </a:r>
            <a:r>
              <a:rPr sz="1800" spc="1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operations</a:t>
            </a:r>
            <a:endParaRPr sz="1800" dirty="0">
              <a:latin typeface="Carlito"/>
              <a:cs typeface="Carlito"/>
            </a:endParaRPr>
          </a:p>
          <a:p>
            <a:pPr marL="342900" indent="-342900">
              <a:lnSpc>
                <a:spcPct val="100000"/>
              </a:lnSpc>
              <a:spcBef>
                <a:spcPts val="30"/>
              </a:spcBef>
              <a:buClr>
                <a:srgbClr val="221F1F"/>
              </a:buClr>
              <a:buFont typeface="Arial" panose="020B0604020202020204" pitchFamily="34" charset="0"/>
              <a:buChar char="•"/>
            </a:pPr>
            <a:endParaRPr sz="2000" dirty="0">
              <a:latin typeface="Carlito"/>
              <a:cs typeface="Carlito"/>
            </a:endParaRPr>
          </a:p>
          <a:p>
            <a:pPr marL="297815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78435" algn="l"/>
              </a:tabLst>
            </a:pP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Revenues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size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</a:t>
            </a:r>
            <a:r>
              <a:rPr sz="1800" spc="5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operations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50" dirty="0">
              <a:latin typeface="Carlito"/>
              <a:cs typeface="Carlito"/>
            </a:endParaRPr>
          </a:p>
          <a:p>
            <a:pPr marL="12700" marR="5080" algn="just">
              <a:lnSpc>
                <a:spcPct val="82000"/>
              </a:lnSpc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(a)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Multinational Companies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(MNCs):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MNCs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have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their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headquarters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outside India  but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operate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multiple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locations worldwide including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those in India.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They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cater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 external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clients (both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domestic and/or</a:t>
            </a:r>
            <a:r>
              <a:rPr sz="1800" spc="10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global).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8979CC24-B859-CB0D-E507-D554D8F00127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73733"/>
            <a:ext cx="8006715" cy="220281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 marR="5080">
              <a:lnSpc>
                <a:spcPct val="82000"/>
              </a:lnSpc>
              <a:spcBef>
                <a:spcPts val="490"/>
              </a:spcBef>
            </a:pP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(b) Indian Service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Providers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(ISPs):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ISPs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started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with their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operations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India.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Most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these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organisations have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their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headquarters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India while having offices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many  international</a:t>
            </a:r>
            <a:r>
              <a:rPr sz="1800" spc="2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locations.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00">
              <a:latin typeface="Carlito"/>
              <a:cs typeface="Carlito"/>
            </a:endParaRPr>
          </a:p>
          <a:p>
            <a:pPr marL="355600" marR="501650" indent="-343535">
              <a:lnSpc>
                <a:spcPts val="1760"/>
              </a:lnSpc>
              <a:buClr>
                <a:srgbClr val="221F1F"/>
              </a:buClr>
              <a:buFont typeface="Arial"/>
              <a:buChar char="•"/>
              <a:tabLst>
                <a:tab pos="407034" algn="l"/>
                <a:tab pos="408305" algn="l"/>
              </a:tabLst>
            </a:pPr>
            <a:r>
              <a:rPr dirty="0"/>
              <a:t>	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While most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have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client base, which 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global as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as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domestic, there are 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some that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have focussed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serving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only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Indian</a:t>
            </a:r>
            <a:r>
              <a:rPr sz="1800" spc="5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clients</a:t>
            </a:r>
            <a:r>
              <a:rPr sz="1400" dirty="0">
                <a:solidFill>
                  <a:srgbClr val="221F1F"/>
                </a:solidFill>
                <a:latin typeface="Bookman Uralic"/>
                <a:cs typeface="Bookman Uralic"/>
              </a:rPr>
              <a:t>.</a:t>
            </a:r>
            <a:endParaRPr sz="1400">
              <a:latin typeface="Bookman Uralic"/>
              <a:cs typeface="Bookman Uralic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Bookman Uralic"/>
              <a:cs typeface="Bookman Uralic"/>
            </a:endParaRPr>
          </a:p>
          <a:p>
            <a:pPr marL="12700" marR="299720">
              <a:lnSpc>
                <a:spcPts val="1780"/>
              </a:lnSpc>
            </a:pP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(c) </a:t>
            </a:r>
            <a:r>
              <a:rPr sz="1800" b="1" dirty="0">
                <a:solidFill>
                  <a:srgbClr val="221F1F"/>
                </a:solidFill>
                <a:latin typeface="Bookman Uralic"/>
                <a:cs typeface="Bookman Uralic"/>
              </a:rPr>
              <a:t>Global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In-house </a:t>
            </a:r>
            <a:r>
              <a:rPr sz="1800" b="1" dirty="0">
                <a:solidFill>
                  <a:srgbClr val="221F1F"/>
                </a:solidFill>
                <a:latin typeface="Bookman Uralic"/>
                <a:cs typeface="Bookman Uralic"/>
              </a:rPr>
              <a:t>Centers </a:t>
            </a:r>
            <a:r>
              <a:rPr sz="1800" b="1" spc="-5" dirty="0">
                <a:solidFill>
                  <a:srgbClr val="221F1F"/>
                </a:solidFill>
                <a:latin typeface="Bookman Uralic"/>
                <a:cs typeface="Bookman Uralic"/>
              </a:rPr>
              <a:t>(GIC):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GIC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organisations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cater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to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needs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their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parent company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only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and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do not serve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external</a:t>
            </a:r>
            <a:r>
              <a:rPr sz="18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clients.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47643B7-6519-A4F0-5FEA-56F588AD3BB5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Home</a:t>
            </a:r>
            <a:r>
              <a:rPr spc="-60" dirty="0"/>
              <a:t> </a:t>
            </a:r>
            <a:r>
              <a:rPr spc="-5" dirty="0"/>
              <a:t>Assignment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3733"/>
            <a:ext cx="6347460" cy="3184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606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238760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advantages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growth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IT BMP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industries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in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India</a:t>
            </a:r>
            <a:r>
              <a:rPr sz="1800" spc="13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Carlito"/>
              <a:buAutoNum type="arabicPeriod"/>
            </a:pPr>
            <a:endParaRPr sz="1950" dirty="0">
              <a:latin typeface="Carlito"/>
              <a:cs typeface="Carlito"/>
            </a:endParaRPr>
          </a:p>
          <a:p>
            <a:pPr marL="289560" indent="-277495">
              <a:lnSpc>
                <a:spcPct val="100000"/>
              </a:lnSpc>
              <a:buAutoNum type="arabicPeriod"/>
              <a:tabLst>
                <a:tab pos="29019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the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reason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for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BPO doing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exceptionally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well in India</a:t>
            </a:r>
            <a:r>
              <a:rPr sz="1800" spc="10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21F1F"/>
              </a:buClr>
              <a:buFont typeface="Carlito"/>
              <a:buAutoNum type="arabicPeriod"/>
            </a:pPr>
            <a:endParaRPr sz="1950" dirty="0">
              <a:latin typeface="Carlito"/>
              <a:cs typeface="Carlito"/>
            </a:endParaRPr>
          </a:p>
          <a:p>
            <a:pPr marL="186690" indent="-174625">
              <a:lnSpc>
                <a:spcPct val="100000"/>
              </a:lnSpc>
              <a:buAutoNum type="arabicPeriod"/>
              <a:tabLst>
                <a:tab pos="1873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</a:t>
            </a:r>
            <a:r>
              <a:rPr sz="1800" spc="-15" dirty="0">
                <a:solidFill>
                  <a:srgbClr val="221F1F"/>
                </a:solidFill>
                <a:latin typeface="Carlito"/>
                <a:cs typeface="Carlito"/>
              </a:rPr>
              <a:t>parameters </a:t>
            </a: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of IT-BPM industry </a:t>
            </a:r>
            <a:r>
              <a:rPr sz="1800" spc="-10" dirty="0">
                <a:solidFill>
                  <a:srgbClr val="221F1F"/>
                </a:solidFill>
                <a:latin typeface="Carlito"/>
                <a:cs typeface="Carlito"/>
              </a:rPr>
              <a:t>are categorised</a:t>
            </a:r>
            <a:r>
              <a:rPr sz="1800" spc="8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Carlito"/>
              <a:buAutoNum type="arabicPeriod"/>
            </a:pPr>
            <a:endParaRPr sz="1950" dirty="0">
              <a:latin typeface="Carlito"/>
              <a:cs typeface="Carlito"/>
            </a:endParaRPr>
          </a:p>
          <a:p>
            <a:pPr marL="237490" indent="-225425">
              <a:lnSpc>
                <a:spcPct val="100000"/>
              </a:lnSpc>
              <a:buAutoNum type="arabicPeriod"/>
              <a:tabLst>
                <a:tab pos="2381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is </a:t>
            </a:r>
            <a:r>
              <a:rPr sz="1800" dirty="0">
                <a:solidFill>
                  <a:srgbClr val="221F1F"/>
                </a:solidFill>
                <a:latin typeface="Carlito"/>
                <a:cs typeface="Carlito"/>
              </a:rPr>
              <a:t>MNCs ?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21F1F"/>
              </a:buClr>
              <a:buFont typeface="Carlito"/>
              <a:buAutoNum type="arabicPeriod"/>
            </a:pPr>
            <a:endParaRPr sz="1950" dirty="0">
              <a:latin typeface="Carlito"/>
              <a:cs typeface="Carlito"/>
            </a:endParaRPr>
          </a:p>
          <a:p>
            <a:pPr marL="186690" indent="-174625">
              <a:lnSpc>
                <a:spcPct val="100000"/>
              </a:lnSpc>
              <a:buAutoNum type="arabicPeriod"/>
              <a:tabLst>
                <a:tab pos="1873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is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 Indian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Service </a:t>
            </a:r>
            <a:r>
              <a:rPr sz="1800" b="1" spc="-10" dirty="0">
                <a:solidFill>
                  <a:srgbClr val="221F1F"/>
                </a:solidFill>
                <a:latin typeface="Carlito"/>
                <a:cs typeface="Carlito"/>
              </a:rPr>
              <a:t>Providers </a:t>
            </a:r>
            <a:r>
              <a:rPr sz="1800" b="1" spc="-5" dirty="0">
                <a:solidFill>
                  <a:srgbClr val="221F1F"/>
                </a:solidFill>
                <a:latin typeface="Carlito"/>
                <a:cs typeface="Carlito"/>
              </a:rPr>
              <a:t>(ISPs)</a:t>
            </a:r>
            <a:r>
              <a:rPr sz="1800" b="1" spc="-65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221F1F"/>
              </a:buClr>
              <a:buFont typeface="Carlito"/>
              <a:buAutoNum type="arabicPeriod"/>
            </a:pPr>
            <a:endParaRPr sz="1950" dirty="0">
              <a:latin typeface="Carlito"/>
              <a:cs typeface="Carlito"/>
            </a:endParaRPr>
          </a:p>
          <a:p>
            <a:pPr marL="237490" indent="-225425">
              <a:lnSpc>
                <a:spcPct val="100000"/>
              </a:lnSpc>
              <a:buAutoNum type="arabicPeriod"/>
              <a:tabLst>
                <a:tab pos="238125" algn="l"/>
              </a:tabLst>
            </a:pPr>
            <a:r>
              <a:rPr sz="1800" spc="-5" dirty="0">
                <a:solidFill>
                  <a:srgbClr val="221F1F"/>
                </a:solidFill>
                <a:latin typeface="Carlito"/>
                <a:cs typeface="Carlito"/>
              </a:rPr>
              <a:t>What is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Global In-house </a:t>
            </a:r>
            <a:r>
              <a:rPr sz="1800" b="1" spc="-15" dirty="0">
                <a:solidFill>
                  <a:srgbClr val="221F1F"/>
                </a:solidFill>
                <a:latin typeface="Carlito"/>
                <a:cs typeface="Carlito"/>
              </a:rPr>
              <a:t>Centers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(GIC)</a:t>
            </a:r>
            <a:r>
              <a:rPr sz="1800" b="1" spc="-80" dirty="0">
                <a:solidFill>
                  <a:srgbClr val="221F1F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221F1F"/>
                </a:solidFill>
                <a:latin typeface="Carlito"/>
                <a:cs typeface="Carlito"/>
              </a:rPr>
              <a:t>?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09DF1DB-4F78-B12B-8081-0433311AD98B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867" y="2488823"/>
            <a:ext cx="7007859" cy="1427480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4000" b="1" spc="-10" dirty="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sz="4000" b="1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000" b="1" spc="-5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4000" b="1" spc="-5" dirty="0">
                <a:latin typeface="Arial"/>
                <a:cs typeface="Arial"/>
              </a:rPr>
              <a:t>ODM </a:t>
            </a:r>
            <a:r>
              <a:rPr sz="4000" b="1" spc="-35" dirty="0">
                <a:latin typeface="Arial"/>
                <a:cs typeface="Arial"/>
              </a:rPr>
              <a:t>EDUCATIONAL </a:t>
            </a:r>
            <a:r>
              <a:rPr sz="4000" b="1" spc="-5" dirty="0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109C7CC-C45D-314C-419D-3438486BCEE7}"/>
              </a:ext>
            </a:extLst>
          </p:cNvPr>
          <p:cNvSpPr/>
          <p:nvPr/>
        </p:nvSpPr>
        <p:spPr>
          <a:xfrm>
            <a:off x="7467600" y="1524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452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Bookman Uralic</vt:lpstr>
      <vt:lpstr>Calibri</vt:lpstr>
      <vt:lpstr>Carlito</vt:lpstr>
      <vt:lpstr>Office Theme</vt:lpstr>
      <vt:lpstr>Introduction to IT-ITeS Industry</vt:lpstr>
      <vt:lpstr>BPM industry in India</vt:lpstr>
      <vt:lpstr>ADVANTAGES OF BPO SERVICE</vt:lpstr>
      <vt:lpstr>Structure of the IT-BPM industry</vt:lpstr>
      <vt:lpstr>PowerPoint Presentation</vt:lpstr>
      <vt:lpstr>Home Assignment</vt:lpstr>
      <vt:lpstr>THANKING YOU ODM EDUCATIONAL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4</cp:revision>
  <dcterms:created xsi:type="dcterms:W3CDTF">2021-04-26T08:30:25Z</dcterms:created>
  <dcterms:modified xsi:type="dcterms:W3CDTF">2022-05-21T05:46:25Z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2021-02-19T00:00:00Z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2021-04-26T00:00:00Z</vt:filetime>
  </property>
</Properties>
</file>